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361" r:id="rId2"/>
    <p:sldId id="2134805741" r:id="rId3"/>
    <p:sldId id="2134805751" r:id="rId4"/>
    <p:sldId id="373" r:id="rId5"/>
    <p:sldId id="2134805748" r:id="rId6"/>
    <p:sldId id="2783" r:id="rId7"/>
    <p:sldId id="2134805735" r:id="rId8"/>
    <p:sldId id="2134805736" r:id="rId9"/>
    <p:sldId id="2134805737" r:id="rId10"/>
    <p:sldId id="2134805738" r:id="rId11"/>
    <p:sldId id="2134805739" r:id="rId12"/>
    <p:sldId id="2134805749" r:id="rId13"/>
    <p:sldId id="2758" r:id="rId14"/>
    <p:sldId id="2759" r:id="rId15"/>
    <p:sldId id="2134805752" r:id="rId16"/>
    <p:sldId id="2134805750" r:id="rId17"/>
    <p:sldId id="2134805753" r:id="rId18"/>
    <p:sldId id="2760" r:id="rId19"/>
    <p:sldId id="2761" r:id="rId20"/>
    <p:sldId id="2134805742" r:id="rId21"/>
    <p:sldId id="522" r:id="rId22"/>
    <p:sldId id="2737" r:id="rId23"/>
    <p:sldId id="2750" r:id="rId24"/>
    <p:sldId id="2776" r:id="rId25"/>
    <p:sldId id="2762" r:id="rId26"/>
    <p:sldId id="2782" r:id="rId27"/>
    <p:sldId id="2781" r:id="rId28"/>
    <p:sldId id="2766" r:id="rId29"/>
    <p:sldId id="2780" r:id="rId30"/>
    <p:sldId id="2757" r:id="rId31"/>
    <p:sldId id="2753" r:id="rId32"/>
    <p:sldId id="2134805740" r:id="rId33"/>
    <p:sldId id="2771" r:id="rId34"/>
    <p:sldId id="2772" r:id="rId35"/>
    <p:sldId id="2773" r:id="rId36"/>
    <p:sldId id="2774" r:id="rId37"/>
    <p:sldId id="2775" r:id="rId38"/>
    <p:sldId id="2735" r:id="rId39"/>
    <p:sldId id="2076137126" r:id="rId40"/>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2134805741"/>
            <p14:sldId id="2134805751"/>
            <p14:sldId id="373"/>
            <p14:sldId id="2134805748"/>
            <p14:sldId id="2783"/>
            <p14:sldId id="2134805735"/>
            <p14:sldId id="2134805736"/>
            <p14:sldId id="2134805737"/>
            <p14:sldId id="2134805738"/>
            <p14:sldId id="2134805739"/>
            <p14:sldId id="2134805749"/>
            <p14:sldId id="2758"/>
            <p14:sldId id="2759"/>
            <p14:sldId id="2134805752"/>
            <p14:sldId id="2134805750"/>
            <p14:sldId id="2134805753"/>
            <p14:sldId id="2760"/>
            <p14:sldId id="2761"/>
            <p14:sldId id="2134805742"/>
            <p14:sldId id="522"/>
            <p14:sldId id="2737"/>
            <p14:sldId id="2750"/>
            <p14:sldId id="2776"/>
            <p14:sldId id="2762"/>
            <p14:sldId id="2782"/>
            <p14:sldId id="2781"/>
            <p14:sldId id="2766"/>
            <p14:sldId id="2780"/>
            <p14:sldId id="2757"/>
            <p14:sldId id="2753"/>
            <p14:sldId id="2134805740"/>
            <p14:sldId id="2771"/>
            <p14:sldId id="2772"/>
            <p14:sldId id="2773"/>
            <p14:sldId id="2774"/>
            <p14:sldId id="2775"/>
            <p14:sldId id="2735"/>
            <p14:sldId id="207613712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A032"/>
    <a:srgbClr val="FD2990"/>
    <a:srgbClr val="D9D9D9"/>
    <a:srgbClr val="691B3A"/>
    <a:srgbClr val="7D2345"/>
    <a:srgbClr val="A62E5C"/>
    <a:srgbClr val="638A27"/>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6005" autoAdjust="0"/>
  </p:normalViewPr>
  <p:slideViewPr>
    <p:cSldViewPr snapToGrid="0" snapToObjects="1">
      <p:cViewPr varScale="1">
        <p:scale>
          <a:sx n="100" d="100"/>
          <a:sy n="100" d="100"/>
        </p:scale>
        <p:origin x="340" y="460"/>
      </p:cViewPr>
      <p:guideLst/>
    </p:cSldViewPr>
  </p:slid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Sun, 3/30/2025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39</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p:nvPr>
        </p:nvSpPr>
        <p:spPr>
          <a:xfrm>
            <a:off x="2277241" y="-157660"/>
            <a:ext cx="15096358" cy="1121104"/>
          </a:xfrm>
          <a:prstGeom prst="rect">
            <a:avLst/>
          </a:prstGeom>
        </p:spPr>
        <p:txBody>
          <a:bodyPr>
            <a:noAutofit/>
          </a:bodyPr>
          <a:lstStyle>
            <a:lvl1pPr algn="l">
              <a:defRPr sz="72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294758" y="1629543"/>
            <a:ext cx="13679424" cy="7094042"/>
          </a:xfrm>
        </p:spPr>
        <p:txBody>
          <a:bodyPr>
            <a:noAutofit/>
          </a:bodyPr>
          <a:lstStyle>
            <a:lvl1pPr>
              <a:defRPr sz="4400"/>
            </a:lvl1pPr>
            <a:lvl2pPr>
              <a:defRPr sz="4000"/>
            </a:lvl2pPr>
            <a:lvl3pPr>
              <a:defRPr sz="36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3868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548786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2"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in Four Hours</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Technical Trainer and Author</a:t>
            </a:r>
          </a:p>
        </p:txBody>
      </p:sp>
      <p:sp>
        <p:nvSpPr>
          <p:cNvPr id="6" name="Text Placeholder 5"/>
          <p:cNvSpPr>
            <a:spLocks noGrp="1"/>
          </p:cNvSpPr>
          <p:nvPr>
            <p:ph type="body" sz="quarter" idx="14"/>
          </p:nvPr>
        </p:nvSpPr>
        <p:spPr/>
        <p:txBody>
          <a:bodyPr/>
          <a:lstStyle/>
          <a:p>
            <a:r>
              <a:rPr lang="en-US" b="1" dirty="0">
                <a:solidFill>
                  <a:srgbClr val="0070C0"/>
                </a:solidFill>
              </a:rPr>
              <a:t>TechTrainerTim.com</a:t>
            </a:r>
          </a:p>
        </p:txBody>
      </p:sp>
      <p:grpSp>
        <p:nvGrpSpPr>
          <p:cNvPr id="3" name="Group 2">
            <a:extLst>
              <a:ext uri="{FF2B5EF4-FFF2-40B4-BE49-F238E27FC236}">
                <a16:creationId xmlns:a16="http://schemas.microsoft.com/office/drawing/2014/main" id="{60F276DF-E1C0-F60F-147D-ADFEAED7D6E1}"/>
              </a:ext>
            </a:extLst>
          </p:cNvPr>
          <p:cNvGrpSpPr/>
          <p:nvPr/>
        </p:nvGrpSpPr>
        <p:grpSpPr>
          <a:xfrm>
            <a:off x="10957671" y="7009744"/>
            <a:ext cx="6126160" cy="2218148"/>
            <a:chOff x="10978436" y="6704261"/>
            <a:chExt cx="6980154" cy="2527360"/>
          </a:xfrm>
        </p:grpSpPr>
        <p:pic>
          <p:nvPicPr>
            <p:cNvPr id="8" name="Picture 7" descr="A blue and white circle with text&#10;&#10;Description automatically generated">
              <a:extLst>
                <a:ext uri="{FF2B5EF4-FFF2-40B4-BE49-F238E27FC236}">
                  <a16:creationId xmlns:a16="http://schemas.microsoft.com/office/drawing/2014/main" id="{C5548983-9A77-FCF2-F8D3-53789CA90840}"/>
                </a:ext>
              </a:extLst>
            </p:cNvPr>
            <p:cNvPicPr>
              <a:picLocks noChangeAspect="1"/>
            </p:cNvPicPr>
            <p:nvPr/>
          </p:nvPicPr>
          <p:blipFill>
            <a:blip r:embed="rId2"/>
            <a:stretch>
              <a:fillRect/>
            </a:stretch>
          </p:blipFill>
          <p:spPr>
            <a:xfrm>
              <a:off x="15431231" y="6704262"/>
              <a:ext cx="2527359" cy="2527359"/>
            </a:xfrm>
            <a:prstGeom prst="rect">
              <a:avLst/>
            </a:prstGeom>
          </p:spPr>
        </p:pic>
        <p:pic>
          <p:nvPicPr>
            <p:cNvPr id="9" name="Picture 8" descr="A blue and white circle with text and a black background&#10;&#10;Description automatically generated">
              <a:extLst>
                <a:ext uri="{FF2B5EF4-FFF2-40B4-BE49-F238E27FC236}">
                  <a16:creationId xmlns:a16="http://schemas.microsoft.com/office/drawing/2014/main" id="{8CEB7356-0A4F-4598-1372-A75954CA38C2}"/>
                </a:ext>
              </a:extLst>
            </p:cNvPr>
            <p:cNvPicPr>
              <a:picLocks noChangeAspect="1"/>
            </p:cNvPicPr>
            <p:nvPr/>
          </p:nvPicPr>
          <p:blipFill>
            <a:blip r:embed="rId3"/>
            <a:stretch>
              <a:fillRect/>
            </a:stretch>
          </p:blipFill>
          <p:spPr>
            <a:xfrm>
              <a:off x="10978436" y="6704261"/>
              <a:ext cx="2527359" cy="2527359"/>
            </a:xfrm>
            <a:prstGeom prst="rect">
              <a:avLst/>
            </a:prstGeom>
          </p:spPr>
        </p:pic>
        <p:pic>
          <p:nvPicPr>
            <p:cNvPr id="11" name="Picture 10" descr="A blue and white rectangular sign with white text&#10;&#10;Description automatically generated">
              <a:extLst>
                <a:ext uri="{FF2B5EF4-FFF2-40B4-BE49-F238E27FC236}">
                  <a16:creationId xmlns:a16="http://schemas.microsoft.com/office/drawing/2014/main" id="{FE69BAFA-25CD-E29F-3059-F570345B6F4C}"/>
                </a:ext>
              </a:extLst>
            </p:cNvPr>
            <p:cNvPicPr>
              <a:picLocks noChangeAspect="1"/>
            </p:cNvPicPr>
            <p:nvPr/>
          </p:nvPicPr>
          <p:blipFill>
            <a:blip r:embed="rId4"/>
            <a:stretch>
              <a:fillRect/>
            </a:stretch>
          </p:blipFill>
          <p:spPr>
            <a:xfrm>
              <a:off x="13704122" y="6704261"/>
              <a:ext cx="1528782" cy="2417608"/>
            </a:xfrm>
            <a:prstGeom prst="rect">
              <a:avLst/>
            </a:prstGeom>
          </p:spPr>
        </p:pic>
      </p:grpSp>
      <p:pic>
        <p:nvPicPr>
          <p:cNvPr id="14" name="Picture Placeholder 13" descr="A person wearing glasses smiling&#10;&#10;Description automatically generated">
            <a:extLst>
              <a:ext uri="{FF2B5EF4-FFF2-40B4-BE49-F238E27FC236}">
                <a16:creationId xmlns:a16="http://schemas.microsoft.com/office/drawing/2014/main" id="{88EF14D9-6349-460B-DC4B-55DA196D4FC2}"/>
              </a:ext>
            </a:extLst>
          </p:cNvPr>
          <p:cNvPicPr>
            <a:picLocks noGrp="1" noChangeAspect="1"/>
          </p:cNvPicPr>
          <p:nvPr>
            <p:ph type="pic" sz="quarter" idx="15"/>
          </p:nvPr>
        </p:nvPicPr>
        <p:blipFill>
          <a:blip r:embed="rId5"/>
          <a:srcRect t="11904" b="11904"/>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7A03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p:txBody>
          <a:bodyPr/>
          <a:lstStyle/>
          <a:p>
            <a:r>
              <a:rPr lang="en-US" sz="8000" dirty="0"/>
              <a:t>Ready?</a:t>
            </a:r>
          </a:p>
        </p:txBody>
      </p:sp>
    </p:spTree>
    <p:extLst>
      <p:ext uri="{BB962C8B-B14F-4D97-AF65-F5344CB8AC3E}">
        <p14:creationId xmlns:p14="http://schemas.microsoft.com/office/powerpoint/2010/main" val="2524571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sz="8000" dirty="0"/>
              <a:t>Foundational Terminology</a:t>
            </a:r>
          </a:p>
        </p:txBody>
      </p:sp>
    </p:spTree>
    <p:extLst>
      <p:ext uri="{BB962C8B-B14F-4D97-AF65-F5344CB8AC3E}">
        <p14:creationId xmlns:p14="http://schemas.microsoft.com/office/powerpoint/2010/main" val="663642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53328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a:xfrm>
            <a:off x="2312126" y="1751488"/>
            <a:ext cx="12786904" cy="6784024"/>
          </a:xfrm>
        </p:spPr>
        <p:txBody>
          <a:bodyPr/>
          <a:lstStyle/>
          <a:p>
            <a:r>
              <a:rPr lang="en-US" sz="8000" dirty="0"/>
              <a:t>But wait...What if we used...</a:t>
            </a:r>
          </a:p>
        </p:txBody>
      </p:sp>
    </p:spTree>
    <p:extLst>
      <p:ext uri="{BB962C8B-B14F-4D97-AF65-F5344CB8AC3E}">
        <p14:creationId xmlns:p14="http://schemas.microsoft.com/office/powerpoint/2010/main" val="1628836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E8C97-15B0-6FF2-B501-0C6314F88BB8}"/>
              </a:ext>
            </a:extLst>
          </p:cNvPr>
          <p:cNvSpPr>
            <a:spLocks noGrp="1"/>
          </p:cNvSpPr>
          <p:nvPr>
            <p:ph type="title"/>
          </p:nvPr>
        </p:nvSpPr>
        <p:spPr/>
        <p:txBody>
          <a:bodyPr/>
          <a:lstStyle/>
          <a:p>
            <a:r>
              <a:rPr lang="en-US" dirty="0"/>
              <a:t>A Truly Real-World Live Classroom Example</a:t>
            </a:r>
          </a:p>
        </p:txBody>
      </p:sp>
      <p:sp>
        <p:nvSpPr>
          <p:cNvPr id="4" name="TextBox 3">
            <a:extLst>
              <a:ext uri="{FF2B5EF4-FFF2-40B4-BE49-F238E27FC236}">
                <a16:creationId xmlns:a16="http://schemas.microsoft.com/office/drawing/2014/main" id="{37A2D56F-A6B1-3411-CF67-E587331FA353}"/>
              </a:ext>
            </a:extLst>
          </p:cNvPr>
          <p:cNvSpPr txBox="1"/>
          <p:nvPr/>
        </p:nvSpPr>
        <p:spPr>
          <a:xfrm>
            <a:off x="3228975" y="3086100"/>
            <a:ext cx="11001375" cy="3986213"/>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951C145A-B9DC-155A-42A7-5A4D290854EA}"/>
              </a:ext>
            </a:extLst>
          </p:cNvPr>
          <p:cNvSpPr txBox="1"/>
          <p:nvPr/>
        </p:nvSpPr>
        <p:spPr>
          <a:xfrm>
            <a:off x="2850356" y="2933781"/>
            <a:ext cx="12587288" cy="5362413"/>
          </a:xfrm>
          <a:prstGeom prst="rect">
            <a:avLst/>
          </a:prstGeom>
        </p:spPr>
        <p:txBody>
          <a:bodyPr vert="horz" wrap="square" lIns="0" tIns="32970" rIns="65939" bIns="32970" rtlCol="0" anchor="t" anchorCtr="0">
            <a:noAutofit/>
          </a:bodyPr>
          <a:lstStyle/>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Situation: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Tech moves so quickly but I need to deliver evergreen learning content to my students</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Task: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Embrace generative AI </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Action: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Use ChatGPT for the pedagogy and architecture; then GitHub Copilot to implement Actions automation</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Result: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 truly real-world case study and example for everyone's benefit</a:t>
            </a:r>
          </a:p>
        </p:txBody>
      </p:sp>
    </p:spTree>
    <p:extLst>
      <p:ext uri="{BB962C8B-B14F-4D97-AF65-F5344CB8AC3E}">
        <p14:creationId xmlns:p14="http://schemas.microsoft.com/office/powerpoint/2010/main" val="2059057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Let's switch into demo mode!</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Like, right now.</a:t>
            </a:r>
            <a:endParaRPr lang="en-US" dirty="0"/>
          </a:p>
        </p:txBody>
      </p:sp>
    </p:spTree>
    <p:extLst>
      <p:ext uri="{BB962C8B-B14F-4D97-AF65-F5344CB8AC3E}">
        <p14:creationId xmlns:p14="http://schemas.microsoft.com/office/powerpoint/2010/main" val="419615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291058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51247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Class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2133600" y="3022600"/>
            <a:ext cx="15017750" cy="566515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 am  -  Start Segment 1 [ChatGPT Basics]</a:t>
            </a:r>
          </a:p>
          <a:p>
            <a:pPr marL="0" marR="0" indent="0" algn="l" defTabSz="439502" rtl="0" eaLnBrk="1" fontAlgn="auto" latinLnBrk="0" hangingPunct="1">
              <a:lnSpc>
                <a:spcPct val="200000"/>
              </a:lnSpc>
              <a:spcBef>
                <a:spcPct val="0"/>
              </a:spcBef>
              <a:spcAft>
                <a:spcPts val="0"/>
              </a:spcAft>
              <a:buClrTx/>
              <a:buSzTx/>
              <a:buFontTx/>
              <a:buNone/>
              <a:tabLst/>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 am  -  </a:t>
            </a:r>
            <a:r>
              <a:rPr lang="en-US" sz="3600" dirty="0">
                <a:solidFill>
                  <a:srgbClr val="E5E5E5">
                    <a:lumMod val="10000"/>
                  </a:srgbClr>
                </a:solidFill>
                <a:latin typeface="PS TT Commons" charset="0"/>
                <a:ea typeface="PS TT Commons" charset="0"/>
                <a:cs typeface="PS TT Commons" charset="0"/>
              </a:rPr>
              <a:t>9-min </a:t>
            </a: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break - Start Segment 2 [ChatGPT Advanced]</a:t>
            </a:r>
          </a:p>
          <a:p>
            <a:pPr marL="0" marR="0" indent="0" algn="l" defTabSz="439502" rtl="0" eaLnBrk="1" fontAlgn="auto" latinLnBrk="0" hangingPunct="1">
              <a:lnSpc>
                <a:spcPct val="200000"/>
              </a:lnSpc>
              <a:spcBef>
                <a:spcPct val="0"/>
              </a:spcBef>
              <a:spcAft>
                <a:spcPts val="0"/>
              </a:spcAft>
              <a:buClrTx/>
              <a:buSzTx/>
              <a:buFontTx/>
              <a:buNone/>
              <a:tabLst/>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 am  -  9-min break - Start Segment 3 [GitHub Copilot Basics]</a:t>
            </a:r>
          </a:p>
          <a:p>
            <a:pPr marL="0" marR="0" indent="0" algn="l" defTabSz="439502" rtl="0" eaLnBrk="1" fontAlgn="auto" latinLnBrk="0" hangingPunct="1">
              <a:lnSpc>
                <a:spcPct val="200000"/>
              </a:lnSpc>
              <a:spcBef>
                <a:spcPct val="0"/>
              </a:spcBef>
              <a:spcAft>
                <a:spcPts val="0"/>
              </a:spcAft>
              <a:buClrTx/>
              <a:buSzTx/>
              <a:buFontTx/>
              <a:buNone/>
              <a:tabLst/>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12:00 pm  -  9-min break - Start Segment 4 [GitHub Copilot Advanced]</a:t>
            </a:r>
          </a:p>
          <a:p>
            <a:pPr marL="0" marR="0" indent="0" algn="l" defTabSz="439502" rtl="0" eaLnBrk="1" fontAlgn="auto" latinLnBrk="0" hangingPunct="1">
              <a:lnSpc>
                <a:spcPct val="200000"/>
              </a:lnSpc>
              <a:spcBef>
                <a:spcPct val="0"/>
              </a:spcBef>
              <a:spcAft>
                <a:spcPts val="0"/>
              </a:spcAft>
              <a:buClrTx/>
              <a:buSzTx/>
              <a:buFontTx/>
              <a:buNone/>
              <a:tabLst/>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01:00 pm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71140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155198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63403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49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47286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2080946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532434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3549430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250248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435122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0A2938-3A3D-71BF-7D94-31CC27A8ADFB}"/>
              </a:ext>
            </a:extLst>
          </p:cNvPr>
          <p:cNvSpPr>
            <a:spLocks noGrp="1"/>
          </p:cNvSpPr>
          <p:nvPr>
            <p:ph type="title"/>
          </p:nvPr>
        </p:nvSpPr>
        <p:spPr/>
        <p:txBody>
          <a:bodyPr/>
          <a:lstStyle/>
          <a:p>
            <a:r>
              <a:rPr lang="en-US" dirty="0"/>
              <a:t>Learning Objectives</a:t>
            </a:r>
          </a:p>
        </p:txBody>
      </p:sp>
      <p:sp>
        <p:nvSpPr>
          <p:cNvPr id="5" name="Text Placeholder 4">
            <a:extLst>
              <a:ext uri="{FF2B5EF4-FFF2-40B4-BE49-F238E27FC236}">
                <a16:creationId xmlns:a16="http://schemas.microsoft.com/office/drawing/2014/main" id="{9C41F2D1-872F-AFC8-7421-70876B2A1CDC}"/>
              </a:ext>
            </a:extLst>
          </p:cNvPr>
          <p:cNvSpPr>
            <a:spLocks noGrp="1"/>
          </p:cNvSpPr>
          <p:nvPr>
            <p:ph type="body" sz="quarter" idx="13"/>
          </p:nvPr>
        </p:nvSpPr>
        <p:spPr/>
        <p:txBody>
          <a:bodyPr/>
          <a:lstStyle/>
          <a:p>
            <a:r>
              <a:rPr lang="en-US"/>
              <a:t>Differentiate major LLMs, including ChatGPT and GitHub Copilot</a:t>
            </a:r>
            <a:endParaRPr lang="en-US" dirty="0"/>
          </a:p>
        </p:txBody>
      </p:sp>
      <p:sp>
        <p:nvSpPr>
          <p:cNvPr id="6" name="Text Placeholder 5">
            <a:extLst>
              <a:ext uri="{FF2B5EF4-FFF2-40B4-BE49-F238E27FC236}">
                <a16:creationId xmlns:a16="http://schemas.microsoft.com/office/drawing/2014/main" id="{B5C46677-712C-68C4-218C-163BEB1C1B8B}"/>
              </a:ext>
            </a:extLst>
          </p:cNvPr>
          <p:cNvSpPr>
            <a:spLocks noGrp="1"/>
          </p:cNvSpPr>
          <p:nvPr>
            <p:ph type="body" sz="quarter" idx="14"/>
          </p:nvPr>
        </p:nvSpPr>
        <p:spPr/>
        <p:txBody>
          <a:bodyPr/>
          <a:lstStyle/>
          <a:p>
            <a:r>
              <a:rPr lang="en-US"/>
              <a:t>Gain hands-on experience with prompt crafting and AI output analysis</a:t>
            </a:r>
            <a:endParaRPr lang="en-US" dirty="0"/>
          </a:p>
        </p:txBody>
      </p:sp>
      <p:sp>
        <p:nvSpPr>
          <p:cNvPr id="7" name="Text Placeholder 6">
            <a:extLst>
              <a:ext uri="{FF2B5EF4-FFF2-40B4-BE49-F238E27FC236}">
                <a16:creationId xmlns:a16="http://schemas.microsoft.com/office/drawing/2014/main" id="{CDCF847A-1FF9-D2E7-18C1-9D23571AA346}"/>
              </a:ext>
            </a:extLst>
          </p:cNvPr>
          <p:cNvSpPr>
            <a:spLocks noGrp="1"/>
          </p:cNvSpPr>
          <p:nvPr>
            <p:ph type="body" sz="quarter" idx="15"/>
          </p:nvPr>
        </p:nvSpPr>
        <p:spPr/>
        <p:txBody>
          <a:bodyPr/>
          <a:lstStyle/>
          <a:p>
            <a:r>
              <a:rPr lang="en-US"/>
              <a:t>Apply AI-driven insights in both professional and personal contexts</a:t>
            </a:r>
            <a:endParaRPr lang="en-US" dirty="0"/>
          </a:p>
        </p:txBody>
      </p:sp>
      <p:pic>
        <p:nvPicPr>
          <p:cNvPr id="14" name="Content Placeholder 13" descr="Robot with solid fill">
            <a:extLst>
              <a:ext uri="{FF2B5EF4-FFF2-40B4-BE49-F238E27FC236}">
                <a16:creationId xmlns:a16="http://schemas.microsoft.com/office/drawing/2014/main" id="{5EEF33C0-5863-3DA7-F22D-422459CD2E95}"/>
              </a:ext>
            </a:extLst>
          </p:cNvPr>
          <p:cNvPicPr>
            <a:picLocks noGrp="1" noChangeAspect="1"/>
          </p:cNvPicPr>
          <p:nvPr>
            <p:ph sz="quarter" idx="19"/>
          </p:nvPr>
        </p:nvPicPr>
        <p:blipFill>
          <a:blip r:embed="rId2">
            <a:extLst>
              <a:ext uri="{96DAC541-7B7A-43D3-8B79-37D633B846F1}">
                <asvg:svgBlip xmlns:asvg="http://schemas.microsoft.com/office/drawing/2016/SVG/main" r:embed="rId3"/>
              </a:ext>
            </a:extLst>
          </a:blip>
          <a:stretch>
            <a:fillRect/>
          </a:stretch>
        </p:blipFill>
        <p:spPr>
          <a:xfrm>
            <a:off x="1620044" y="3129756"/>
            <a:ext cx="914400" cy="914400"/>
          </a:xfrm>
        </p:spPr>
      </p:pic>
      <p:pic>
        <p:nvPicPr>
          <p:cNvPr id="12" name="Content Placeholder 11" descr="Pencil with solid fill">
            <a:extLst>
              <a:ext uri="{FF2B5EF4-FFF2-40B4-BE49-F238E27FC236}">
                <a16:creationId xmlns:a16="http://schemas.microsoft.com/office/drawing/2014/main" id="{105CB051-B9AC-7C47-29E2-215F31F96015}"/>
              </a:ext>
            </a:extLst>
          </p:cNvPr>
          <p:cNvPicPr>
            <a:picLocks noGrp="1" noChangeAspect="1"/>
          </p:cNvPicPr>
          <p:nvPr>
            <p:ph sz="quarter" idx="20"/>
          </p:nvPr>
        </p:nvPicPr>
        <p:blipFill>
          <a:blip r:embed="rId4">
            <a:extLst>
              <a:ext uri="{96DAC541-7B7A-43D3-8B79-37D633B846F1}">
                <asvg:svgBlip xmlns:asvg="http://schemas.microsoft.com/office/drawing/2016/SVG/main" r:embed="rId5"/>
              </a:ext>
            </a:extLst>
          </a:blip>
          <a:srcRect/>
          <a:stretch/>
        </p:blipFill>
        <p:spPr>
          <a:xfrm>
            <a:off x="1620044" y="5445919"/>
            <a:ext cx="914400" cy="914400"/>
          </a:xfrm>
        </p:spPr>
      </p:pic>
      <p:pic>
        <p:nvPicPr>
          <p:cNvPr id="16" name="Content Placeholder 15" descr="Lightbulb with solid fill">
            <a:extLst>
              <a:ext uri="{FF2B5EF4-FFF2-40B4-BE49-F238E27FC236}">
                <a16:creationId xmlns:a16="http://schemas.microsoft.com/office/drawing/2014/main" id="{0631BC47-6F40-206B-6B3D-DD1B6B8EE9F7}"/>
              </a:ext>
            </a:extLst>
          </p:cNvPr>
          <p:cNvPicPr>
            <a:picLocks noGrp="1" noChangeAspect="1"/>
          </p:cNvPicPr>
          <p:nvPr>
            <p:ph sz="quarter" idx="21"/>
          </p:nvPr>
        </p:nvPicPr>
        <p:blipFill>
          <a:blip r:embed="rId6">
            <a:extLst>
              <a:ext uri="{96DAC541-7B7A-43D3-8B79-37D633B846F1}">
                <asvg:svgBlip xmlns:asvg="http://schemas.microsoft.com/office/drawing/2016/SVG/main" r:embed="rId7"/>
              </a:ext>
            </a:extLst>
          </a:blip>
          <a:stretch>
            <a:fillRect/>
          </a:stretch>
        </p:blipFill>
        <p:spPr>
          <a:xfrm>
            <a:off x="1620044" y="7766844"/>
            <a:ext cx="914400" cy="914400"/>
          </a:xfrm>
        </p:spPr>
      </p:pic>
      <p:pic>
        <p:nvPicPr>
          <p:cNvPr id="18" name="Picture 17" descr="Blue abacus">
            <a:extLst>
              <a:ext uri="{FF2B5EF4-FFF2-40B4-BE49-F238E27FC236}">
                <a16:creationId xmlns:a16="http://schemas.microsoft.com/office/drawing/2014/main" id="{609ABCBB-4A71-25E9-24E8-F026E7B85088}"/>
              </a:ext>
            </a:extLst>
          </p:cNvPr>
          <p:cNvPicPr>
            <a:picLocks noChangeAspect="1"/>
          </p:cNvPicPr>
          <p:nvPr/>
        </p:nvPicPr>
        <p:blipFill>
          <a:blip r:embed="rId8"/>
          <a:stretch>
            <a:fillRect/>
          </a:stretch>
        </p:blipFill>
        <p:spPr>
          <a:xfrm rot="5400000">
            <a:off x="11130783" y="3893529"/>
            <a:ext cx="6921587" cy="4152759"/>
          </a:xfrm>
          <a:prstGeom prst="rect">
            <a:avLst/>
          </a:prstGeom>
        </p:spPr>
      </p:pic>
    </p:spTree>
    <p:extLst>
      <p:ext uri="{BB962C8B-B14F-4D97-AF65-F5344CB8AC3E}">
        <p14:creationId xmlns:p14="http://schemas.microsoft.com/office/powerpoint/2010/main" val="2508734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62249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715595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9269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2806019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3468873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2092414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86781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3624666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2294758" y="3584448"/>
            <a:ext cx="13679424" cy="5139136"/>
          </a:xfrm>
        </p:spPr>
        <p:txBody>
          <a:bodyPr/>
          <a:lstStyle/>
          <a:p>
            <a:r>
              <a:rPr lang="en-US" dirty="0"/>
              <a:t>Course materials: </a:t>
            </a:r>
            <a:r>
              <a:rPr lang="en-US" b="1" dirty="0">
                <a:solidFill>
                  <a:srgbClr val="0070C0"/>
                </a:solidFill>
              </a:rPr>
              <a:t>timw.info/chatgptclass</a:t>
            </a:r>
          </a:p>
          <a:p>
            <a:r>
              <a:rPr lang="en-US" dirty="0"/>
              <a:t>Connect: </a:t>
            </a:r>
            <a:r>
              <a:rPr lang="en-US" b="1" dirty="0">
                <a:solidFill>
                  <a:srgbClr val="0070C0"/>
                </a:solidFill>
              </a:rPr>
              <a:t>timw.info/linkedin</a:t>
            </a:r>
          </a:p>
        </p:txBody>
      </p:sp>
    </p:spTree>
    <p:extLst>
      <p:ext uri="{BB962C8B-B14F-4D97-AF65-F5344CB8AC3E}">
        <p14:creationId xmlns:p14="http://schemas.microsoft.com/office/powerpoint/2010/main" val="212913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timw.info/chatgptclass</a:t>
            </a:r>
          </a:p>
        </p:txBody>
      </p:sp>
      <p:sp>
        <p:nvSpPr>
          <p:cNvPr id="2" name="Rectangle 1">
            <a:extLst>
              <a:ext uri="{FF2B5EF4-FFF2-40B4-BE49-F238E27FC236}">
                <a16:creationId xmlns:a16="http://schemas.microsoft.com/office/drawing/2014/main" id="{4DE73A58-8D2A-4F9D-D5A9-7A3AE6DD9274}"/>
              </a:ext>
            </a:extLst>
          </p:cNvPr>
          <p:cNvSpPr/>
          <p:nvPr/>
        </p:nvSpPr>
        <p:spPr>
          <a:xfrm>
            <a:off x="1636400" y="6425858"/>
            <a:ext cx="15015200" cy="1015663"/>
          </a:xfrm>
          <a:prstGeom prst="rect">
            <a:avLst/>
          </a:prstGeom>
          <a:noFill/>
        </p:spPr>
        <p:txBody>
          <a:bodyPr wrap="none" lIns="91440" tIns="45720" rIns="91440" bIns="45720">
            <a:spAutoFit/>
          </a:bodyPr>
          <a:lstStyle/>
          <a:p>
            <a:pPr algn="ctr"/>
            <a:r>
              <a:rPr lang="en-US" sz="6000" dirty="0">
                <a:ln w="0"/>
                <a:effectLst>
                  <a:outerShdw blurRad="38100" dist="19050" dir="2700000" algn="tl" rotWithShape="0">
                    <a:schemeClr val="dk1">
                      <a:alpha val="40000"/>
                    </a:schemeClr>
                  </a:outerShdw>
                </a:effectLst>
              </a:rPr>
              <a:t>github.com/timothywarner/chatgptclass</a:t>
            </a:r>
          </a:p>
        </p:txBody>
      </p:sp>
    </p:spTree>
    <p:extLst>
      <p:ext uri="{BB962C8B-B14F-4D97-AF65-F5344CB8AC3E}">
        <p14:creationId xmlns:p14="http://schemas.microsoft.com/office/powerpoint/2010/main" val="401776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 (Link 2 of 2)</a:t>
            </a:r>
          </a:p>
        </p:txBody>
      </p:sp>
      <p:sp>
        <p:nvSpPr>
          <p:cNvPr id="4" name="Rectangle 3">
            <a:extLst>
              <a:ext uri="{FF2B5EF4-FFF2-40B4-BE49-F238E27FC236}">
                <a16:creationId xmlns:a16="http://schemas.microsoft.com/office/drawing/2014/main" id="{E9B75255-9C78-4813-A0B9-87CD8530306B}"/>
              </a:ext>
            </a:extLst>
          </p:cNvPr>
          <p:cNvSpPr/>
          <p:nvPr/>
        </p:nvSpPr>
        <p:spPr>
          <a:xfrm>
            <a:off x="2080506" y="4212476"/>
            <a:ext cx="14127009"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copilotaio</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590994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33322</TotalTime>
  <Words>817</Words>
  <Application>Microsoft Office PowerPoint</Application>
  <PresentationFormat>Custom</PresentationFormat>
  <Paragraphs>150</Paragraphs>
  <Slides>39</Slides>
  <Notes>1</Notes>
  <HiddenSlides>3</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39</vt:i4>
      </vt:variant>
    </vt:vector>
  </HeadingPairs>
  <TitlesOfParts>
    <vt:vector size="57"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Class Schedule (Central Time)</vt:lpstr>
      <vt:lpstr>Learning Objectives</vt:lpstr>
      <vt:lpstr>Session Materials</vt:lpstr>
      <vt:lpstr>Session Materials (Link 2 of 2)</vt:lpstr>
      <vt:lpstr>Setting Expectations</vt:lpstr>
      <vt:lpstr>Session Recording</vt:lpstr>
      <vt:lpstr>Session Recording</vt:lpstr>
      <vt:lpstr>Session Recording</vt:lpstr>
      <vt:lpstr>learning.oreilly.com</vt:lpstr>
      <vt:lpstr>O'Reilly Native Mobile Apps</vt:lpstr>
      <vt:lpstr>Ready?</vt:lpstr>
      <vt:lpstr>Foundational Terminology</vt:lpstr>
      <vt:lpstr>Artificial Intelligence (AI)</vt:lpstr>
      <vt:lpstr>But wait...What if we used...</vt:lpstr>
      <vt:lpstr>A Truly Real-World Live Classroom Example</vt:lpstr>
      <vt:lpstr>Let's switch into demo mode!</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Microsoft Responsible AI Principles</vt:lpstr>
      <vt:lpstr>Practical Guidance for Businesses</vt:lpstr>
      <vt:lpstr>PowerPoint Presentation</vt:lpstr>
      <vt:lpstr>PowerPoint Presentation</vt:lpstr>
      <vt:lpstr>PowerPoint Presentation</vt:lpstr>
      <vt:lpstr>PowerPoint Presentation</vt:lpstr>
      <vt:lpstr>Questions? Comments? Curiosities?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1260</cp:revision>
  <cp:lastPrinted>2021-01-14T21:20:43Z</cp:lastPrinted>
  <dcterms:created xsi:type="dcterms:W3CDTF">2020-12-18T20:24:02Z</dcterms:created>
  <dcterms:modified xsi:type="dcterms:W3CDTF">2025-03-30T21:38:26Z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